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60" r:id="rId4"/>
  </p:sldMasterIdLst>
  <p:sldIdLst>
    <p:sldId id="280" r:id="rId5"/>
    <p:sldId id="282" r:id="rId6"/>
    <p:sldId id="283" r:id="rId7"/>
    <p:sldId id="284" r:id="rId8"/>
    <p:sldId id="285" r:id="rId9"/>
    <p:sldId id="286" r:id="rId10"/>
    <p:sldId id="287" r:id="rId11"/>
    <p:sldId id="267" r:id="rId12"/>
    <p:sldId id="289" r:id="rId13"/>
    <p:sldId id="290" r:id="rId14"/>
    <p:sldId id="291" r:id="rId15"/>
    <p:sldId id="292" r:id="rId16"/>
    <p:sldId id="293" r:id="rId17"/>
    <p:sldId id="294" r:id="rId18"/>
    <p:sldId id="295" r:id="rId19"/>
    <p:sldId id="296" r:id="rId20"/>
    <p:sldId id="298" r:id="rId21"/>
    <p:sldId id="299" r:id="rId22"/>
    <p:sldId id="300" r:id="rId23"/>
    <p:sldId id="301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C557C6B-2E78-4908-9150-5604A17E3E37}" v="31" dt="2020-05-23T23:40:22.71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19" autoAdjust="0"/>
  </p:normalViewPr>
  <p:slideViewPr>
    <p:cSldViewPr snapToGrid="0">
      <p:cViewPr varScale="1">
        <p:scale>
          <a:sx n="72" d="100"/>
          <a:sy n="72" d="100"/>
        </p:scale>
        <p:origin x="66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6/30/2021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29819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6/30/2021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98098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6/30/2021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81927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6/30/2021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520980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6/30/2021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3243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6/30/2021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7586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6/30/2021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545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6/30/2021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2771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6/30/2021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42051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6/30/2021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57741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6/30/2021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3152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6/30/2021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43349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6/30/2021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5851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6/30/2021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81491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6/30/2021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25126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6/30/2021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274407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large, sitting, white, numbers">
            <a:extLst>
              <a:ext uri="{FF2B5EF4-FFF2-40B4-BE49-F238E27FC236}">
                <a16:creationId xmlns:a16="http://schemas.microsoft.com/office/drawing/2014/main" id="{9A5D9ED1-DFCC-4799-89E2-D118451B98D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2" y="0"/>
            <a:ext cx="12191356" cy="6858000"/>
          </a:xfrm>
          <a:prstGeom prst="rect">
            <a:avLst/>
          </a:prstGeom>
        </p:spPr>
      </p:pic>
      <p:sp useBgFill="1">
        <p:nvSpPr>
          <p:cNvPr id="96" name="Freeform 5">
            <a:extLst>
              <a:ext uri="{FF2B5EF4-FFF2-40B4-BE49-F238E27FC236}">
                <a16:creationId xmlns:a16="http://schemas.microsoft.com/office/drawing/2014/main" id="{FE469E50-3893-4ED6-92BA-2985C32B0C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7131809" y="1385982"/>
            <a:ext cx="4031414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:a16="http://schemas.microsoft.com/office/drawing/2014/main" xmlns:p14="http://schemas.microsoft.com/office/powerpoint/2010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89962" y="1673524"/>
            <a:ext cx="3485073" cy="2420504"/>
          </a:xfrm>
        </p:spPr>
        <p:txBody>
          <a:bodyPr>
            <a:normAutofit/>
          </a:bodyPr>
          <a:lstStyle/>
          <a:p>
            <a:pPr algn="l"/>
            <a:r>
              <a:rPr lang="en-US" sz="4000" dirty="0"/>
              <a:t>Comparison of Human Chest Diameter and Height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89965" y="4157933"/>
            <a:ext cx="3485072" cy="1026544"/>
          </a:xfrm>
        </p:spPr>
        <p:txBody>
          <a:bodyPr>
            <a:normAutofit/>
          </a:bodyPr>
          <a:lstStyle/>
          <a:p>
            <a:pPr algn="l"/>
            <a:r>
              <a:rPr lang="en-US" sz="2300" dirty="0">
                <a:solidFill>
                  <a:srgbClr val="5792BA"/>
                </a:solidFill>
              </a:rPr>
              <a:t>Anurag Dinesh Karmarkar</a:t>
            </a:r>
          </a:p>
        </p:txBody>
      </p:sp>
    </p:spTree>
    <p:extLst>
      <p:ext uri="{BB962C8B-B14F-4D97-AF65-F5344CB8AC3E}">
        <p14:creationId xmlns:p14="http://schemas.microsoft.com/office/powerpoint/2010/main" val="15831201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5">
            <a:extLst>
              <a:ext uri="{FF2B5EF4-FFF2-40B4-BE49-F238E27FC236}">
                <a16:creationId xmlns:a16="http://schemas.microsoft.com/office/drawing/2014/main" id="{95CB840F-8E41-4CA5-B79B-25CC80AD2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85C0C3-573F-47B4-9705-345EFE1BD4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6" y="643465"/>
            <a:ext cx="3382638" cy="1370605"/>
          </a:xfrm>
        </p:spPr>
        <p:txBody>
          <a:bodyPr>
            <a:normAutofit/>
          </a:bodyPr>
          <a:lstStyle/>
          <a:p>
            <a:pPr algn="l"/>
            <a:r>
              <a:rPr lang="en-AU" sz="3000"/>
              <a:t>Linear Regression 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FACA03-8725-4FF1-BD2B-CD93153878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6" y="2247153"/>
            <a:ext cx="3358084" cy="3544046"/>
          </a:xfrm>
        </p:spPr>
        <p:txBody>
          <a:bodyPr>
            <a:normAutofit fontScale="92500" lnSpcReduction="10000"/>
          </a:bodyPr>
          <a:lstStyle/>
          <a:p>
            <a:r>
              <a:rPr lang="en-AU" sz="1800" dirty="0"/>
              <a:t>We have used the </a:t>
            </a:r>
            <a:r>
              <a:rPr lang="en-AU" sz="1800" dirty="0" err="1"/>
              <a:t>lm</a:t>
            </a:r>
            <a:r>
              <a:rPr lang="en-AU" sz="1800" dirty="0"/>
              <a:t>() function to test the model. The code snippet and the result is as follows.</a:t>
            </a:r>
          </a:p>
          <a:p>
            <a:pPr marL="36900" indent="0">
              <a:buNone/>
            </a:pPr>
            <a:r>
              <a:rPr lang="en-AU" sz="1800" dirty="0" err="1"/>
              <a:t>lmtest</a:t>
            </a:r>
            <a:r>
              <a:rPr lang="en-AU" sz="1800" dirty="0"/>
              <a:t> &lt;- </a:t>
            </a:r>
            <a:r>
              <a:rPr lang="en-AU" sz="1800" dirty="0" err="1"/>
              <a:t>lm</a:t>
            </a:r>
            <a:r>
              <a:rPr lang="en-AU" sz="1800" dirty="0"/>
              <a:t>(log(</a:t>
            </a:r>
            <a:r>
              <a:rPr lang="en-AU" sz="1800" dirty="0" err="1"/>
              <a:t>che.di</a:t>
            </a:r>
            <a:r>
              <a:rPr lang="en-AU" sz="1800" dirty="0"/>
              <a:t>) ~ log(</a:t>
            </a:r>
            <a:r>
              <a:rPr lang="en-AU" sz="1800" dirty="0" err="1"/>
              <a:t>hgt</a:t>
            </a:r>
            <a:r>
              <a:rPr lang="en-AU" sz="1800" dirty="0"/>
              <a:t>), data = </a:t>
            </a:r>
            <a:r>
              <a:rPr lang="en-AU" sz="1800" dirty="0" err="1"/>
              <a:t>bdims_filtered</a:t>
            </a:r>
            <a:r>
              <a:rPr lang="en-AU" sz="1800" dirty="0"/>
              <a:t>) </a:t>
            </a:r>
          </a:p>
          <a:p>
            <a:pPr marL="36900" indent="0">
              <a:buNone/>
            </a:pPr>
            <a:r>
              <a:rPr lang="en-AU" sz="1800" dirty="0" err="1"/>
              <a:t>lmtest</a:t>
            </a:r>
            <a:r>
              <a:rPr lang="en-AU" sz="1800" dirty="0"/>
              <a:t> %&gt;% summary()</a:t>
            </a:r>
          </a:p>
          <a:p>
            <a:r>
              <a:rPr lang="en-AU" sz="1800" dirty="0"/>
              <a:t>The coefficient confidence intervals are calculated as follows.</a:t>
            </a:r>
          </a:p>
          <a:p>
            <a:pPr marL="36900" indent="0">
              <a:buNone/>
            </a:pPr>
            <a:r>
              <a:rPr lang="en-AU" sz="1800" dirty="0" err="1"/>
              <a:t>lmtest</a:t>
            </a:r>
            <a:r>
              <a:rPr lang="en-AU" sz="1800" dirty="0"/>
              <a:t> %&gt;% </a:t>
            </a:r>
            <a:r>
              <a:rPr lang="en-AU" sz="1800" dirty="0" err="1"/>
              <a:t>confint</a:t>
            </a:r>
            <a:r>
              <a:rPr lang="en-AU" sz="1800" dirty="0"/>
              <a:t>()</a:t>
            </a:r>
          </a:p>
          <a:p>
            <a:pPr marL="36900" indent="0">
              <a:buNone/>
            </a:pPr>
            <a:endParaRPr lang="en-AU"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2E3A80-1F92-4F0C-998B-C44FB180D9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5348" y="1492956"/>
            <a:ext cx="6633184" cy="344875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0034B47-A327-4893-920E-8C3A7B7784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5348" y="5290254"/>
            <a:ext cx="2600325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20255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7CA9FC-02F1-4D23-A022-1CA47BC73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Linear Regression 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248F21-C012-4939-9526-440AA43675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 value is very small as p &lt; 0.001. The model is statistically significant</a:t>
            </a:r>
          </a:p>
          <a:p>
            <a:r>
              <a:rPr lang="en-US" dirty="0"/>
              <a:t>F Statistic is F(1,505) = 331.5</a:t>
            </a:r>
          </a:p>
          <a:p>
            <a:r>
              <a:rPr lang="en-US" dirty="0"/>
              <a:t>Model coefficients are as follows</a:t>
            </a:r>
          </a:p>
          <a:p>
            <a:pPr marL="36900" indent="0">
              <a:buNone/>
            </a:pPr>
            <a:r>
              <a:rPr lang="el-GR" dirty="0"/>
              <a:t>α</a:t>
            </a:r>
            <a:r>
              <a:rPr lang="en-US" dirty="0"/>
              <a:t> (intercept) = -2.42566 == -2.43, 95% CI (-3.0463489 -1.804974)</a:t>
            </a:r>
          </a:p>
          <a:p>
            <a:pPr marL="36900" indent="0">
              <a:buNone/>
            </a:pPr>
            <a:r>
              <a:rPr lang="el-GR" dirty="0"/>
              <a:t>β</a:t>
            </a:r>
            <a:r>
              <a:rPr lang="en-US" dirty="0"/>
              <a:t> (slope) = 1.11888 == 1.12, 95% CI (0.9981551  1.239607)</a:t>
            </a:r>
          </a:p>
          <a:p>
            <a:pPr marL="36900" indent="0">
              <a:buNone/>
            </a:pPr>
            <a:endParaRPr lang="en-US" dirty="0"/>
          </a:p>
          <a:p>
            <a:pPr marL="36900" indent="0">
              <a:buNone/>
            </a:pP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0232031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5A1671-F1E4-45C9-84BD-AD3746B7A9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Hypothesis Testing for Coefficients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3D32642-585E-41B4-BA3D-5C9553D841F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r>
                  <a:rPr lang="en-AU" dirty="0"/>
                  <a:t>Hypothesis testing for coefficients is as follows</a:t>
                </a:r>
              </a:p>
              <a:p>
                <a:pPr marL="36900" indent="0">
                  <a:buNone/>
                </a:pPr>
                <a:r>
                  <a:rPr lang="en-AU" dirty="0"/>
                  <a:t>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400" i="1">
                        <a:latin typeface="Cambria Math" panose="02040503050406030204" pitchFamily="18" charset="0"/>
                      </a:rPr>
                      <m:t>α</m:t>
                    </m:r>
                  </m:oMath>
                </a14:m>
                <a:endParaRPr lang="en-AU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AU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AU" sz="240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AU" sz="240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AU" sz="2400">
                        <a:latin typeface="Cambria Math" panose="02040503050406030204" pitchFamily="18" charset="0"/>
                      </a:rPr>
                      <m:t> :</m:t>
                    </m:r>
                    <m:r>
                      <m:rPr>
                        <m:sty m:val="p"/>
                      </m:rPr>
                      <a:rPr lang="el-GR" sz="2400" i="1" smtClean="0">
                        <a:latin typeface="Cambria Math" panose="02040503050406030204" pitchFamily="18" charset="0"/>
                      </a:rPr>
                      <m:t>α</m:t>
                    </m:r>
                    <m:r>
                      <a:rPr lang="en-AU" sz="24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AU" sz="2400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AU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AU" sz="240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AU" sz="2400">
                            <a:latin typeface="Cambria Math" panose="02040503050406030204" pitchFamily="18" charset="0"/>
                          </a:rPr>
                          <m:t>A</m:t>
                        </m:r>
                      </m:sub>
                    </m:sSub>
                    <m:r>
                      <a:rPr lang="en-AU" sz="2400">
                        <a:latin typeface="Cambria Math" panose="02040503050406030204" pitchFamily="18" charset="0"/>
                      </a:rPr>
                      <m:t> :</m:t>
                    </m:r>
                    <m:r>
                      <m:rPr>
                        <m:sty m:val="p"/>
                      </m:rPr>
                      <a:rPr lang="el-GR" sz="2400" i="1">
                        <a:latin typeface="Cambria Math" panose="02040503050406030204" pitchFamily="18" charset="0"/>
                      </a:rPr>
                      <m:t>α</m:t>
                    </m:r>
                    <m:r>
                      <a:rPr lang="en-AU" sz="2400" b="0" i="1" smtClean="0">
                        <a:latin typeface="Cambria Math" panose="02040503050406030204" pitchFamily="18" charset="0"/>
                      </a:rPr>
                      <m:t>≠</m:t>
                    </m:r>
                  </m:oMath>
                </a14:m>
                <a:r>
                  <a:rPr lang="en-AU" sz="2400" dirty="0"/>
                  <a:t> 0</a:t>
                </a:r>
              </a:p>
              <a:p>
                <a:pPr marL="36900" indent="0">
                  <a:buNone/>
                </a:pPr>
                <a:r>
                  <a:rPr lang="en-AU" sz="2400" dirty="0"/>
                  <a:t>For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400" i="1">
                        <a:latin typeface="Cambria Math" panose="02040503050406030204" pitchFamily="18" charset="0"/>
                      </a:rPr>
                      <m:t>β</m:t>
                    </m:r>
                  </m:oMath>
                </a14:m>
                <a:endParaRPr lang="en-AU" sz="24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AU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AU" sz="240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AU" sz="240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AU" sz="2400">
                        <a:latin typeface="Cambria Math" panose="02040503050406030204" pitchFamily="18" charset="0"/>
                      </a:rPr>
                      <m:t> :</m:t>
                    </m:r>
                    <m:r>
                      <m:rPr>
                        <m:sty m:val="p"/>
                      </m:rPr>
                      <a:rPr lang="el-GR" sz="2400" i="1">
                        <a:latin typeface="Cambria Math" panose="02040503050406030204" pitchFamily="18" charset="0"/>
                      </a:rPr>
                      <m:t>β</m:t>
                    </m:r>
                    <m:r>
                      <a:rPr lang="en-AU" sz="24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AU" sz="2000" b="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AU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AU" sz="240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AU" sz="2400" b="0" i="0" smtClean="0">
                            <a:latin typeface="Cambria Math" panose="02040503050406030204" pitchFamily="18" charset="0"/>
                          </a:rPr>
                          <m:t>A</m:t>
                        </m:r>
                      </m:sub>
                    </m:sSub>
                    <m:r>
                      <a:rPr lang="en-AU" sz="2400">
                        <a:latin typeface="Cambria Math" panose="02040503050406030204" pitchFamily="18" charset="0"/>
                      </a:rPr>
                      <m:t> :</m:t>
                    </m:r>
                    <m:r>
                      <m:rPr>
                        <m:sty m:val="p"/>
                      </m:rPr>
                      <a:rPr lang="el-GR" sz="2400" i="1">
                        <a:latin typeface="Cambria Math" panose="02040503050406030204" pitchFamily="18" charset="0"/>
                      </a:rPr>
                      <m:t>β</m:t>
                    </m:r>
                    <m:r>
                      <a:rPr lang="en-AU" sz="2400" i="1" smtClean="0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AU" sz="2400" i="1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AU" sz="2400" dirty="0"/>
              </a:p>
              <a:p>
                <a:endParaRPr lang="en-AU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3D32642-585E-41B4-BA3D-5C9553D841F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197923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E4121-8E7D-4B7D-9EB3-3B4CF6AC6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Hypothesis Testing for Coefficients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75AE573-3CDC-4D74-9FDD-A6ECC26A199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AU" dirty="0"/>
                  <a:t>Since the probability value is less than 0.001, the results are statistically significant.</a:t>
                </a:r>
              </a:p>
              <a:p>
                <a:r>
                  <a:rPr lang="en-AU" dirty="0"/>
                  <a:t>Hence, we reject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AU" sz="200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AU" sz="200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AU" dirty="0"/>
                  <a:t> for both </a:t>
                </a:r>
                <a:r>
                  <a:rPr lang="el-GR" dirty="0"/>
                  <a:t>α</a:t>
                </a:r>
                <a:r>
                  <a:rPr lang="en-AU" dirty="0"/>
                  <a:t> and </a:t>
                </a:r>
                <a:r>
                  <a:rPr lang="el-GR" dirty="0"/>
                  <a:t>β</a:t>
                </a:r>
                <a:endParaRPr lang="en-AU" dirty="0"/>
              </a:p>
              <a:p>
                <a:r>
                  <a:rPr lang="en-AU" dirty="0"/>
                  <a:t>The value for the coefficients obtained from the </a:t>
                </a:r>
                <a:r>
                  <a:rPr lang="en-AU" dirty="0" err="1"/>
                  <a:t>lm</a:t>
                </a:r>
                <a:r>
                  <a:rPr lang="en-AU" dirty="0"/>
                  <a:t>() function are considered.</a:t>
                </a:r>
              </a:p>
              <a:p>
                <a:pPr marL="36900" indent="0">
                  <a:buNone/>
                </a:pPr>
                <a:r>
                  <a:rPr lang="el-GR" dirty="0"/>
                  <a:t>α</a:t>
                </a:r>
                <a:r>
                  <a:rPr lang="en-US" dirty="0"/>
                  <a:t> (intercept) = -2.42566 == -2.43, 95% CI (-3.0463489 -1.804974)</a:t>
                </a:r>
              </a:p>
              <a:p>
                <a:pPr marL="36900" indent="0">
                  <a:buNone/>
                </a:pPr>
                <a:r>
                  <a:rPr lang="el-GR" dirty="0"/>
                  <a:t>β</a:t>
                </a:r>
                <a:r>
                  <a:rPr lang="en-US" dirty="0"/>
                  <a:t> (slope) = 1.11888 == 1.12, 95% CI (0.9981551  1.239607)</a:t>
                </a:r>
              </a:p>
              <a:p>
                <a:endParaRPr lang="en-AU" dirty="0"/>
              </a:p>
              <a:p>
                <a:endParaRPr lang="en-AU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75AE573-3CDC-4D74-9FDD-A6ECC26A199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503043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D763A1-13BD-476B-932A-32DFFB5E2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Error Residual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3FA0963-26FA-4CF0-AC88-F5C0AD5569B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AU" dirty="0"/>
                  <a:t>First we need to choose a chest diameter value and the corresponding height value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AU" sz="2400"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AU" sz="2400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</m:oMath>
                </a14:m>
                <a:r>
                  <a:rPr lang="en-AU" dirty="0"/>
                  <a:t>) from the dataset.</a:t>
                </a:r>
              </a:p>
              <a:p>
                <a:r>
                  <a:rPr lang="en-AU" dirty="0"/>
                  <a:t>It can be observed from the data that</a:t>
                </a:r>
                <a:r>
                  <a:rPr lang="en-AU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AU" sz="2000"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AU" sz="2000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</m:oMath>
                </a14:m>
                <a:r>
                  <a:rPr lang="en-AU" dirty="0"/>
                  <a:t> for </a:t>
                </a:r>
                <a:r>
                  <a:rPr lang="en-AU" dirty="0" err="1"/>
                  <a:t>che.di</a:t>
                </a:r>
                <a:r>
                  <a:rPr lang="en-AU" dirty="0"/>
                  <a:t> = 30.3 is log(30.3) = 3.4111</a:t>
                </a:r>
              </a:p>
              <a:p>
                <a:r>
                  <a:rPr lang="en-AU" dirty="0"/>
                  <a:t>Then, we need to calculate the predicted value of the log(chest diameter) (</a:t>
                </a:r>
                <a:r>
                  <a:rPr lang="en-AU" dirty="0" err="1"/>
                  <a:t>ycap</a:t>
                </a:r>
                <a:r>
                  <a:rPr lang="en-AU" dirty="0"/>
                  <a:t>) from the regression equation.</a:t>
                </a:r>
              </a:p>
              <a:p>
                <a:r>
                  <a:rPr lang="en-AU" dirty="0" err="1"/>
                  <a:t>ycap</a:t>
                </a:r>
                <a:r>
                  <a:rPr lang="en-AU" dirty="0"/>
                  <a:t> (predicted value) for </a:t>
                </a:r>
                <a:r>
                  <a:rPr lang="en-AU" dirty="0" err="1"/>
                  <a:t>che.di</a:t>
                </a:r>
                <a:r>
                  <a:rPr lang="en-AU" dirty="0"/>
                  <a:t> = 30.3 and </a:t>
                </a:r>
                <a:r>
                  <a:rPr lang="en-AU" dirty="0" err="1"/>
                  <a:t>hgt</a:t>
                </a:r>
                <a:r>
                  <a:rPr lang="en-AU" dirty="0"/>
                  <a:t> = 180.0 is 3.3861</a:t>
                </a:r>
              </a:p>
              <a:p>
                <a:r>
                  <a:rPr lang="en-AU" dirty="0"/>
                  <a:t>The error residual can be calculated </a:t>
                </a:r>
                <a:r>
                  <a:rPr lang="en-AU"/>
                  <a:t>as follows</a:t>
                </a:r>
                <a:endParaRPr lang="en-AU" dirty="0"/>
              </a:p>
              <a:p>
                <a:r>
                  <a:rPr lang="en-AU" dirty="0"/>
                  <a:t>ε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AU" sz="2000" b="0" i="0" smtClean="0">
                            <a:latin typeface="Cambria Math" panose="02040503050406030204" pitchFamily="18" charset="0"/>
                          </a:rPr>
                          <m:t>y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AU" sz="2000" b="0" i="0" smtClean="0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</m:oMath>
                </a14:m>
                <a:r>
                  <a:rPr lang="en-AU" dirty="0"/>
                  <a:t> - </a:t>
                </a:r>
                <a:r>
                  <a:rPr lang="en-AU" dirty="0" err="1"/>
                  <a:t>ycap</a:t>
                </a:r>
                <a:endParaRPr lang="en-AU" dirty="0"/>
              </a:p>
              <a:p>
                <a:r>
                  <a:rPr lang="en-AU" dirty="0"/>
                  <a:t>Hence, ε = 3.4111 - 3.3861 = 0.025</a:t>
                </a:r>
              </a:p>
              <a:p>
                <a:pPr marL="36900" indent="0">
                  <a:buNone/>
                </a:pPr>
                <a:endParaRPr lang="en-AU" dirty="0"/>
              </a:p>
              <a:p>
                <a:endParaRPr lang="en-AU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3FA0963-26FA-4CF0-AC88-F5C0AD5569B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064899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19">
            <a:extLst>
              <a:ext uri="{FF2B5EF4-FFF2-40B4-BE49-F238E27FC236}">
                <a16:creationId xmlns:a16="http://schemas.microsoft.com/office/drawing/2014/main" id="{28CDD186-03E3-4AED-BEB6-0B3BEC2080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3E11B0-27B2-42DB-ACA1-70340BFBAB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5978072" cy="1389798"/>
          </a:xfrm>
        </p:spPr>
        <p:txBody>
          <a:bodyPr>
            <a:normAutofit/>
          </a:bodyPr>
          <a:lstStyle/>
          <a:p>
            <a:r>
              <a:rPr lang="en-AU"/>
              <a:t>Testing Assumptions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6656F1-DA50-4D6B-B79A-6BEE957A98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149521"/>
            <a:ext cx="5978072" cy="3545327"/>
          </a:xfrm>
        </p:spPr>
        <p:txBody>
          <a:bodyPr anchor="ctr">
            <a:normAutofit/>
          </a:bodyPr>
          <a:lstStyle/>
          <a:p>
            <a:pPr>
              <a:lnSpc>
                <a:spcPct val="100000"/>
              </a:lnSpc>
              <a:buClr>
                <a:srgbClr val="FFBE57"/>
              </a:buClr>
            </a:pPr>
            <a:r>
              <a:rPr lang="en-US" sz="1600" dirty="0"/>
              <a:t>In the plot, no values fall close to 0.5 band. In fact, the bands are not even visible.</a:t>
            </a:r>
          </a:p>
          <a:p>
            <a:pPr>
              <a:lnSpc>
                <a:spcPct val="100000"/>
              </a:lnSpc>
              <a:buClr>
                <a:srgbClr val="FFBE57"/>
              </a:buClr>
            </a:pPr>
            <a:r>
              <a:rPr lang="en-US" sz="1600" dirty="0"/>
              <a:t>Hence, there are no influential cases.</a:t>
            </a:r>
          </a:p>
          <a:p>
            <a:pPr>
              <a:lnSpc>
                <a:spcPct val="100000"/>
              </a:lnSpc>
              <a:buClr>
                <a:srgbClr val="FFBE57"/>
              </a:buClr>
            </a:pPr>
            <a:r>
              <a:rPr lang="en-US" sz="1600" dirty="0"/>
              <a:t>Code: </a:t>
            </a:r>
            <a:r>
              <a:rPr lang="en-AU" sz="1600" dirty="0" err="1"/>
              <a:t>lmtest</a:t>
            </a:r>
            <a:r>
              <a:rPr lang="en-AU" sz="1600" dirty="0"/>
              <a:t> %&gt;% plot(which = 5)</a:t>
            </a:r>
          </a:p>
          <a:p>
            <a:pPr>
              <a:lnSpc>
                <a:spcPct val="100000"/>
              </a:lnSpc>
              <a:buClr>
                <a:srgbClr val="FFBE57"/>
              </a:buClr>
            </a:pPr>
            <a:r>
              <a:rPr lang="en-AU" sz="1600" dirty="0"/>
              <a:t>Independence can be assumed by using the dataset itself.</a:t>
            </a:r>
          </a:p>
          <a:p>
            <a:pPr>
              <a:lnSpc>
                <a:spcPct val="100000"/>
              </a:lnSpc>
              <a:buClr>
                <a:srgbClr val="FFBE57"/>
              </a:buClr>
            </a:pPr>
            <a:r>
              <a:rPr lang="en-AU" sz="1600" dirty="0"/>
              <a:t>As the line is almost straight in the Residuals versus Fitted graph, the model strongly tends towards linearity.</a:t>
            </a:r>
          </a:p>
          <a:p>
            <a:pPr>
              <a:lnSpc>
                <a:spcPct val="100000"/>
              </a:lnSpc>
              <a:buClr>
                <a:srgbClr val="FFBE57"/>
              </a:buClr>
            </a:pPr>
            <a:r>
              <a:rPr lang="en-AU" sz="1600" dirty="0"/>
              <a:t>Code snippet: </a:t>
            </a:r>
            <a:r>
              <a:rPr lang="en-AU" sz="1600" dirty="0" err="1"/>
              <a:t>lmtest</a:t>
            </a:r>
            <a:r>
              <a:rPr lang="en-AU" sz="1600" dirty="0"/>
              <a:t> %&gt;% plot(which = 1)</a:t>
            </a:r>
          </a:p>
        </p:txBody>
      </p:sp>
      <p:pic>
        <p:nvPicPr>
          <p:cNvPr id="25" name="Picture 21">
            <a:extLst>
              <a:ext uri="{FF2B5EF4-FFF2-40B4-BE49-F238E27FC236}">
                <a16:creationId xmlns:a16="http://schemas.microsoft.com/office/drawing/2014/main" id="{1CF706DA-13E8-4A4F-9260-551FB8127B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7232905" y="1"/>
            <a:ext cx="4959095" cy="6858000"/>
          </a:xfrm>
          <a:prstGeom prst="rect">
            <a:avLst/>
          </a:prstGeom>
        </p:spPr>
      </p:pic>
      <p:pic>
        <p:nvPicPr>
          <p:cNvPr id="10" name="Picture 9" descr="A screenshot of a map&#10;&#10;Description automatically generated">
            <a:extLst>
              <a:ext uri="{FF2B5EF4-FFF2-40B4-BE49-F238E27FC236}">
                <a16:creationId xmlns:a16="http://schemas.microsoft.com/office/drawing/2014/main" id="{BD82C6B6-7097-4C86-BEE8-9697E23D211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931" b="3"/>
          <a:stretch/>
        </p:blipFill>
        <p:spPr>
          <a:xfrm>
            <a:off x="7678736" y="643465"/>
            <a:ext cx="4003193" cy="2551176"/>
          </a:xfrm>
          <a:prstGeom prst="rect">
            <a:avLst/>
          </a:prstGeom>
        </p:spPr>
      </p:pic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71C0E17F-F6D1-484B-A1FC-43289E38DF1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63" r="1045" b="3"/>
          <a:stretch/>
        </p:blipFill>
        <p:spPr>
          <a:xfrm>
            <a:off x="7678736" y="3294291"/>
            <a:ext cx="4003193" cy="2551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7321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5">
            <a:extLst>
              <a:ext uri="{FF2B5EF4-FFF2-40B4-BE49-F238E27FC236}">
                <a16:creationId xmlns:a16="http://schemas.microsoft.com/office/drawing/2014/main" id="{28CDD186-03E3-4AED-BEB6-0B3BEC2080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8171A4-3DB7-4D2D-877B-0F7C556F56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5978072" cy="1389798"/>
          </a:xfrm>
        </p:spPr>
        <p:txBody>
          <a:bodyPr>
            <a:normAutofit/>
          </a:bodyPr>
          <a:lstStyle/>
          <a:p>
            <a:r>
              <a:rPr lang="en-AU" dirty="0"/>
              <a:t>Testing Assumptions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4874E9-538A-47E4-B795-DD177681AC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149521"/>
            <a:ext cx="5978072" cy="3545327"/>
          </a:xfrm>
        </p:spPr>
        <p:txBody>
          <a:bodyPr anchor="ctr">
            <a:normAutofit fontScale="92500"/>
          </a:bodyPr>
          <a:lstStyle/>
          <a:p>
            <a:pPr>
              <a:buClr>
                <a:srgbClr val="FFB84C"/>
              </a:buClr>
            </a:pPr>
            <a:r>
              <a:rPr lang="en-AU" dirty="0"/>
              <a:t>Homoscedasticity can be assumed as the red line in the first graph is almost flat.</a:t>
            </a:r>
          </a:p>
          <a:p>
            <a:pPr>
              <a:buClr>
                <a:srgbClr val="FFB84C"/>
              </a:buClr>
            </a:pPr>
            <a:r>
              <a:rPr lang="en-AU" dirty="0"/>
              <a:t>Code: </a:t>
            </a:r>
            <a:r>
              <a:rPr lang="en-AU" dirty="0" err="1"/>
              <a:t>lmtest</a:t>
            </a:r>
            <a:r>
              <a:rPr lang="en-AU" dirty="0"/>
              <a:t> %&gt;% plot(which = 3)</a:t>
            </a:r>
          </a:p>
          <a:p>
            <a:pPr>
              <a:buClr>
                <a:srgbClr val="FFB84C"/>
              </a:buClr>
            </a:pPr>
            <a:r>
              <a:rPr lang="en-AU" dirty="0"/>
              <a:t>The normality of residuals is proved by using the Q-Q Plot.</a:t>
            </a:r>
          </a:p>
          <a:p>
            <a:pPr>
              <a:buClr>
                <a:srgbClr val="FFB84C"/>
              </a:buClr>
            </a:pPr>
            <a:r>
              <a:rPr lang="en-AU" dirty="0"/>
              <a:t>As most of the points lie on the doted line, the distribution can be assumed to be normal.</a:t>
            </a:r>
          </a:p>
          <a:p>
            <a:pPr>
              <a:buClr>
                <a:srgbClr val="FFB84C"/>
              </a:buClr>
            </a:pPr>
            <a:r>
              <a:rPr lang="en-AU" dirty="0"/>
              <a:t>Code: </a:t>
            </a:r>
            <a:r>
              <a:rPr lang="en-AU" dirty="0" err="1"/>
              <a:t>lmtest</a:t>
            </a:r>
            <a:r>
              <a:rPr lang="en-AU" dirty="0"/>
              <a:t> %&gt;% plot(which = 2)</a:t>
            </a:r>
          </a:p>
        </p:txBody>
      </p:sp>
      <p:pic>
        <p:nvPicPr>
          <p:cNvPr id="31" name="Picture 27">
            <a:extLst>
              <a:ext uri="{FF2B5EF4-FFF2-40B4-BE49-F238E27FC236}">
                <a16:creationId xmlns:a16="http://schemas.microsoft.com/office/drawing/2014/main" id="{1CF706DA-13E8-4A4F-9260-551FB8127B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7232905" y="1"/>
            <a:ext cx="4959095" cy="6858000"/>
          </a:xfrm>
          <a:prstGeom prst="rect">
            <a:avLst/>
          </a:prstGeom>
        </p:spPr>
      </p:pic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666343A9-4D2B-416D-A43F-7CA614A7666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4"/>
          <a:stretch/>
        </p:blipFill>
        <p:spPr>
          <a:xfrm>
            <a:off x="7678736" y="643465"/>
            <a:ext cx="4003193" cy="2551176"/>
          </a:xfrm>
          <a:prstGeom prst="rect">
            <a:avLst/>
          </a:prstGeom>
        </p:spPr>
      </p:pic>
      <p:pic>
        <p:nvPicPr>
          <p:cNvPr id="4" name="Picture 3" descr="A screenshot of a map&#10;&#10;Description automatically generated">
            <a:extLst>
              <a:ext uri="{FF2B5EF4-FFF2-40B4-BE49-F238E27FC236}">
                <a16:creationId xmlns:a16="http://schemas.microsoft.com/office/drawing/2014/main" id="{96B6EBDE-75A4-433C-9A3B-0F5CBDDFAAD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928" r="3" b="3"/>
          <a:stretch/>
        </p:blipFill>
        <p:spPr>
          <a:xfrm>
            <a:off x="7678736" y="3294291"/>
            <a:ext cx="4003193" cy="2551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620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4B3377-56F0-47DA-BF89-A7F4A4FD8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Regression Coefficient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25E4DD-AECC-4DF0-A695-6D51EBDAF4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The regression coefficient is r = 0.6295466, 95% CI (0.5739283 0.6793837)</a:t>
            </a:r>
          </a:p>
          <a:p>
            <a:pPr marL="36900" indent="0">
              <a:buNone/>
            </a:pPr>
            <a:r>
              <a:rPr lang="en-AU" dirty="0"/>
              <a:t>Code</a:t>
            </a:r>
          </a:p>
          <a:p>
            <a:pPr marL="36900" indent="0">
              <a:buNone/>
            </a:pPr>
            <a:r>
              <a:rPr lang="en-AU" dirty="0"/>
              <a:t>r &lt;- </a:t>
            </a:r>
            <a:r>
              <a:rPr lang="en-AU" dirty="0" err="1"/>
              <a:t>cor</a:t>
            </a:r>
            <a:r>
              <a:rPr lang="en-AU" dirty="0"/>
              <a:t>(log(</a:t>
            </a:r>
            <a:r>
              <a:rPr lang="en-AU" dirty="0" err="1"/>
              <a:t>bdims_filtered$che.di</a:t>
            </a:r>
            <a:r>
              <a:rPr lang="en-AU" dirty="0"/>
              <a:t>), log(</a:t>
            </a:r>
            <a:r>
              <a:rPr lang="en-AU" dirty="0" err="1"/>
              <a:t>bdims_filtered$hgt</a:t>
            </a:r>
            <a:r>
              <a:rPr lang="en-AU" dirty="0"/>
              <a:t>), use = "</a:t>
            </a:r>
            <a:r>
              <a:rPr lang="en-AU" dirty="0" err="1"/>
              <a:t>complete.obs</a:t>
            </a:r>
            <a:r>
              <a:rPr lang="en-AU" dirty="0"/>
              <a:t>")</a:t>
            </a:r>
          </a:p>
          <a:p>
            <a:r>
              <a:rPr lang="en-AU" dirty="0"/>
              <a:t>The confidence interval can be calculated as follows</a:t>
            </a:r>
          </a:p>
          <a:p>
            <a:pPr marL="36900" indent="0">
              <a:buNone/>
            </a:pPr>
            <a:r>
              <a:rPr lang="en-AU" dirty="0"/>
              <a:t>Code</a:t>
            </a:r>
          </a:p>
          <a:p>
            <a:pPr marL="36900" indent="0">
              <a:buNone/>
            </a:pPr>
            <a:r>
              <a:rPr lang="en-US" dirty="0" err="1"/>
              <a:t>CIr</a:t>
            </a:r>
            <a:r>
              <a:rPr lang="en-US" dirty="0"/>
              <a:t>(r = r, n = length(</a:t>
            </a:r>
            <a:r>
              <a:rPr lang="en-US" dirty="0" err="1"/>
              <a:t>bdims_filtered$hgt</a:t>
            </a:r>
            <a:r>
              <a:rPr lang="en-US" dirty="0"/>
              <a:t>), level = .95)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7326565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CD9A1-8D7C-4ABD-A663-BA2DCB0EE6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Regression Test Summary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0756874-C51C-4B22-BE2A-EE5D206269F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AU" dirty="0"/>
                  <a:t>All the assumptions were tested and verified.</a:t>
                </a:r>
              </a:p>
              <a:p>
                <a:r>
                  <a:rPr lang="en-AU" dirty="0"/>
                  <a:t>r = 0.6296,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AU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AU" i="1" dirty="0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AU" i="0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AU" dirty="0"/>
                  <a:t> = 0.3964</a:t>
                </a:r>
              </a:p>
              <a:p>
                <a:r>
                  <a:rPr lang="en-AU" dirty="0"/>
                  <a:t>Model ANOVA, F(1,505) = 331.5, p&lt; 0.001</a:t>
                </a:r>
              </a:p>
              <a:p>
                <a:r>
                  <a:rPr lang="en-AU" dirty="0"/>
                  <a:t>a = -2.43, p&lt; 0.001, 95% CI (-3.0463489 -1.804974)</a:t>
                </a:r>
              </a:p>
              <a:p>
                <a:r>
                  <a:rPr lang="en-AU" dirty="0"/>
                  <a:t>b = 1.12, p&lt; 0.001, 95% CI (0.9981551  1.239607)</a:t>
                </a:r>
              </a:p>
              <a:p>
                <a:pPr marL="36900" indent="0">
                  <a:buNone/>
                </a:pPr>
                <a:r>
                  <a:rPr lang="en-AU" dirty="0"/>
                  <a:t>Decision:</a:t>
                </a:r>
              </a:p>
              <a:p>
                <a:r>
                  <a:rPr lang="en-AU" dirty="0"/>
                  <a:t>Overall model: Reject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AU" sz="200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AU" sz="200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AU" dirty="0"/>
                  <a:t>.</a:t>
                </a:r>
              </a:p>
              <a:p>
                <a:r>
                  <a:rPr lang="en-AU" dirty="0"/>
                  <a:t>log(chest diameter) = -2.43 + 1.12log(height)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0756874-C51C-4B22-BE2A-EE5D206269F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712418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7C1829-7369-4ABC-A190-F965641EA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539934-1C31-4288-BC6C-47BE124E6D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was a statistically signiﬁcant positive linear relationship between chest diameter and height.</a:t>
            </a:r>
          </a:p>
          <a:p>
            <a:r>
              <a:rPr lang="en-US" dirty="0"/>
              <a:t>The relationship between chest diameter and height is as follows.</a:t>
            </a:r>
          </a:p>
          <a:p>
            <a:pPr marL="36900" indent="0">
              <a:buNone/>
            </a:pPr>
            <a:r>
              <a:rPr lang="en-AU" dirty="0"/>
              <a:t>log(chest diameter) = -2.43 + 1.12log(height)</a:t>
            </a:r>
          </a:p>
          <a:p>
            <a:r>
              <a:rPr lang="en-AU" dirty="0"/>
              <a:t>This equation fits the linear regression model with the error residual 0.25</a:t>
            </a:r>
          </a:p>
          <a:p>
            <a:r>
              <a:rPr lang="en-AU" dirty="0"/>
              <a:t>Log(chest diameter) increases by 1.12 as log(height) increases by 1.</a:t>
            </a:r>
          </a:p>
          <a:p>
            <a:r>
              <a:rPr lang="en-AU" dirty="0"/>
              <a:t>This equation can be used to predict further values of the relationship.</a:t>
            </a:r>
          </a:p>
          <a:p>
            <a:pPr marL="36900" indent="0">
              <a:buNone/>
            </a:pP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950432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AA87F2-4655-41A6-8243-A781092895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54CC32-5E88-4F23-8CC9-AA19618E68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AU" dirty="0"/>
              <a:t>The problem focusses on the </a:t>
            </a:r>
            <a:r>
              <a:rPr lang="en-AU" dirty="0">
                <a:effectLst/>
              </a:rPr>
              <a:t>chest diameter and the height of a certain population of people.</a:t>
            </a:r>
          </a:p>
          <a:p>
            <a:r>
              <a:rPr lang="en-AU" dirty="0">
                <a:effectLst/>
              </a:rPr>
              <a:t>The dataset used consists of body girth measurements and skeletal diameter measurements, as well as age, weight, height, and gender.</a:t>
            </a:r>
          </a:p>
          <a:p>
            <a:r>
              <a:rPr lang="en-AU" dirty="0">
                <a:effectLst/>
              </a:rPr>
              <a:t>The measurements are given for 507 physically active individuals - 247 men and 260 women.</a:t>
            </a:r>
          </a:p>
          <a:p>
            <a:r>
              <a:rPr lang="en-US" dirty="0"/>
              <a:t>This investigation will seek to understand if there is any statistically significant relationship between a person’s chest diameter (</a:t>
            </a:r>
            <a:r>
              <a:rPr lang="en-US" dirty="0" err="1"/>
              <a:t>che.di</a:t>
            </a:r>
            <a:r>
              <a:rPr lang="en-US" dirty="0"/>
              <a:t>) and height (</a:t>
            </a:r>
            <a:r>
              <a:rPr lang="en-US" dirty="0" err="1"/>
              <a:t>hgt</a:t>
            </a:r>
            <a:r>
              <a:rPr lang="en-US" dirty="0"/>
              <a:t>). 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774470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F7745-99E3-41EE-8F60-0B2A521870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9D038F-72BC-4A7C-96F4-AC7B6BC485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MATH1324 Introduction to Statistics Week 2 Demonstration - Introduction to R </a:t>
            </a:r>
            <a:r>
              <a:rPr lang="en-US"/>
              <a:t>and RStudio </a:t>
            </a:r>
            <a:r>
              <a:rPr lang="en-US" dirty="0"/>
              <a:t>(Course Material)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MATH1324 Introduction to Statistics Week 10 Demonstration Continuous Relationships (Course Material)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814768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7A0BBE-5579-4968-AB17-2FAFC07B2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Problem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D8B42-5F3A-4F0F-8307-C731EF602F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investigation of this data seeks to understand if there is any statistically significant relationship between a person’s chest diameter and height.</a:t>
            </a:r>
            <a:endParaRPr lang="en-AU" dirty="0"/>
          </a:p>
          <a:p>
            <a:r>
              <a:rPr lang="en-AU" dirty="0"/>
              <a:t>This investigation will make use of important statistical concepts like scatter plots, histograms etc. to determine if there is a significant difference between </a:t>
            </a:r>
            <a:r>
              <a:rPr lang="en-US" dirty="0"/>
              <a:t>a person’s chest diameter and height.</a:t>
            </a:r>
            <a:endParaRPr lang="en-AU" dirty="0"/>
          </a:p>
          <a:p>
            <a:r>
              <a:rPr lang="en-AU" dirty="0"/>
              <a:t>We will further use the regression analysis and null hypothesis testing to calculate the dependent variable (</a:t>
            </a:r>
            <a:r>
              <a:rPr lang="en-AU" i="1" dirty="0"/>
              <a:t>y</a:t>
            </a:r>
            <a:r>
              <a:rPr lang="en-AU" dirty="0"/>
              <a:t>), predictor (</a:t>
            </a:r>
            <a:r>
              <a:rPr lang="en-AU" i="1" dirty="0"/>
              <a:t>x</a:t>
            </a:r>
            <a:r>
              <a:rPr lang="en-AU" dirty="0"/>
              <a:t>), intercept (</a:t>
            </a:r>
            <a:r>
              <a:rPr lang="el-GR" dirty="0"/>
              <a:t>α</a:t>
            </a:r>
            <a:r>
              <a:rPr lang="en-AU" dirty="0"/>
              <a:t>), the slope (</a:t>
            </a:r>
            <a:r>
              <a:rPr lang="el-GR" dirty="0"/>
              <a:t>β</a:t>
            </a:r>
            <a:r>
              <a:rPr lang="en-AU" dirty="0"/>
              <a:t>) and the residuals (</a:t>
            </a:r>
            <a:r>
              <a:rPr lang="el-GR" dirty="0"/>
              <a:t>ε</a:t>
            </a:r>
            <a:r>
              <a:rPr lang="en-AU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6242371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FD03A1-F20B-47B6-A370-6BDD36862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Data Collection and Preparation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9C5F7D-08F7-4E6A-B88B-8943F47F4C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The dataset was found to be quite consistent and without errors.</a:t>
            </a:r>
          </a:p>
          <a:p>
            <a:r>
              <a:rPr lang="en-AU" dirty="0"/>
              <a:t>The data was imported in RStudio.</a:t>
            </a:r>
          </a:p>
          <a:p>
            <a:r>
              <a:rPr lang="en-AU" dirty="0"/>
              <a:t>The columns titled chest diameter (</a:t>
            </a:r>
            <a:r>
              <a:rPr lang="en-AU" dirty="0" err="1"/>
              <a:t>che.di</a:t>
            </a:r>
            <a:r>
              <a:rPr lang="en-AU" dirty="0"/>
              <a:t>) and height (</a:t>
            </a:r>
            <a:r>
              <a:rPr lang="en-AU" dirty="0" err="1"/>
              <a:t>hgt</a:t>
            </a:r>
            <a:r>
              <a:rPr lang="en-AU" dirty="0"/>
              <a:t>) were selected in a </a:t>
            </a:r>
            <a:r>
              <a:rPr lang="en-AU" dirty="0" err="1"/>
              <a:t>seperate</a:t>
            </a:r>
            <a:r>
              <a:rPr lang="en-AU" dirty="0"/>
              <a:t> data frame for ease in the analysis using select() function.</a:t>
            </a:r>
          </a:p>
          <a:p>
            <a:r>
              <a:rPr lang="en-AU" dirty="0"/>
              <a:t>Data analysis was performed using various plots and test functions built in RStudio.</a:t>
            </a:r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4711990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5CB840F-8E41-4CA5-B79B-25CC80AD2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579DBC-870D-4600-8AE4-E629DE6895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6" y="643465"/>
            <a:ext cx="3382638" cy="1370605"/>
          </a:xfrm>
        </p:spPr>
        <p:txBody>
          <a:bodyPr>
            <a:normAutofit/>
          </a:bodyPr>
          <a:lstStyle/>
          <a:p>
            <a:pPr algn="l"/>
            <a:r>
              <a:rPr lang="en-AU" sz="3000" dirty="0"/>
              <a:t>Descriptive Visualization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FF58EB1-7C1B-4791-9828-627BDC0009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6" y="2247153"/>
            <a:ext cx="3358084" cy="3544046"/>
          </a:xfrm>
        </p:spPr>
        <p:txBody>
          <a:bodyPr>
            <a:normAutofit/>
          </a:bodyPr>
          <a:lstStyle/>
          <a:p>
            <a:r>
              <a:rPr lang="en-US" sz="1800" dirty="0"/>
              <a:t>The figure shows a scatter plot of the chest diameter versus height.</a:t>
            </a:r>
          </a:p>
          <a:p>
            <a:r>
              <a:rPr lang="en-US" sz="1800" dirty="0"/>
              <a:t>Code snippet: plot(</a:t>
            </a:r>
            <a:r>
              <a:rPr lang="en-US" sz="1800" dirty="0" err="1"/>
              <a:t>che.di</a:t>
            </a:r>
            <a:r>
              <a:rPr lang="en-US" sz="1800" dirty="0"/>
              <a:t> ~ </a:t>
            </a:r>
            <a:r>
              <a:rPr lang="en-US" sz="1800" dirty="0" err="1"/>
              <a:t>hgt</a:t>
            </a:r>
            <a:r>
              <a:rPr lang="en-US" sz="1800" dirty="0"/>
              <a:t>, data = </a:t>
            </a:r>
            <a:r>
              <a:rPr lang="en-US" sz="1800" dirty="0" err="1"/>
              <a:t>bdims_filtered</a:t>
            </a:r>
            <a:r>
              <a:rPr lang="en-US" sz="1800" dirty="0"/>
              <a:t>)</a:t>
            </a:r>
          </a:p>
          <a:p>
            <a:r>
              <a:rPr lang="en-US" sz="1800" dirty="0"/>
              <a:t>It is very difficult to infer from the graph about its linearity.</a:t>
            </a:r>
          </a:p>
          <a:p>
            <a:r>
              <a:rPr lang="en-US" sz="1800" dirty="0"/>
              <a:t>Hence, we need to plot a histogram.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5DF6E14-19D2-457C-B6C2-49559CD5F9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5348" y="1177629"/>
            <a:ext cx="6633184" cy="4079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1226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8CDD186-03E3-4AED-BEB6-0B3BEC2080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E26E6E-A7C4-4FF1-A5E6-549221E7B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5978072" cy="1389798"/>
          </a:xfrm>
        </p:spPr>
        <p:txBody>
          <a:bodyPr>
            <a:normAutofit fontScale="90000"/>
          </a:bodyPr>
          <a:lstStyle/>
          <a:p>
            <a:r>
              <a:rPr lang="en-AU" sz="4800" dirty="0"/>
              <a:t>Descriptive Visualization</a:t>
            </a:r>
            <a:endParaRPr lang="en-AU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881C41E-DFF3-4047-AA3A-BDB45597BB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149521"/>
            <a:ext cx="5978072" cy="3545327"/>
          </a:xfrm>
        </p:spPr>
        <p:txBody>
          <a:bodyPr anchor="ctr">
            <a:normAutofit fontScale="85000" lnSpcReduction="20000"/>
          </a:bodyPr>
          <a:lstStyle/>
          <a:p>
            <a:pPr>
              <a:buClr>
                <a:srgbClr val="FFAC37"/>
              </a:buClr>
            </a:pPr>
            <a:r>
              <a:rPr lang="en-US" dirty="0"/>
              <a:t>The code snippet is as follows. </a:t>
            </a:r>
          </a:p>
          <a:p>
            <a:pPr>
              <a:buClr>
                <a:srgbClr val="FFAC37"/>
              </a:buClr>
            </a:pPr>
            <a:r>
              <a:rPr lang="en-US" dirty="0" err="1"/>
              <a:t>bdims_filtered$che.di</a:t>
            </a:r>
            <a:r>
              <a:rPr lang="en-US" dirty="0"/>
              <a:t> %&gt;% hist(main="Histogram of Chest Diameter“)</a:t>
            </a:r>
          </a:p>
          <a:p>
            <a:pPr>
              <a:buClr>
                <a:srgbClr val="FFAC37"/>
              </a:buClr>
            </a:pPr>
            <a:r>
              <a:rPr lang="en-US" dirty="0" err="1"/>
              <a:t>bdims_filtered$hgt</a:t>
            </a:r>
            <a:r>
              <a:rPr lang="en-US" dirty="0"/>
              <a:t> %&gt;% hist(main="Histogram of Height")</a:t>
            </a:r>
          </a:p>
          <a:p>
            <a:pPr>
              <a:buClr>
                <a:srgbClr val="FFAC37"/>
              </a:buClr>
            </a:pPr>
            <a:r>
              <a:rPr lang="en-US" dirty="0"/>
              <a:t>We can observe that the data is slightly right skewed in both the cases.</a:t>
            </a:r>
          </a:p>
          <a:p>
            <a:pPr>
              <a:buClr>
                <a:srgbClr val="FFAC37"/>
              </a:buClr>
            </a:pPr>
            <a:r>
              <a:rPr lang="en-US" dirty="0"/>
              <a:t>This skewness can be corrected by plotting the log distributions for both the parameters.</a:t>
            </a:r>
          </a:p>
          <a:p>
            <a:pPr>
              <a:buClr>
                <a:srgbClr val="FFAC37"/>
              </a:buClr>
            </a:pPr>
            <a:r>
              <a:rPr lang="en-US" dirty="0"/>
              <a:t>This can be seen in the following slide.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CF706DA-13E8-4A4F-9260-551FB8127B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7232905" y="1"/>
            <a:ext cx="4959095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546F808-B31C-41FE-A383-3A02C5BD467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66"/>
          <a:stretch/>
        </p:blipFill>
        <p:spPr>
          <a:xfrm>
            <a:off x="7678736" y="643465"/>
            <a:ext cx="4003193" cy="2551176"/>
          </a:xfrm>
          <a:prstGeom prst="rect">
            <a:avLst/>
          </a:prstGeom>
        </p:spPr>
      </p:pic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45A0CB2-9C1B-4AF3-8BD0-E77D449ECF9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500" b="4"/>
          <a:stretch/>
        </p:blipFill>
        <p:spPr>
          <a:xfrm>
            <a:off x="7678736" y="3294291"/>
            <a:ext cx="4003193" cy="2551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5199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5CB840F-8E41-4CA5-B79B-25CC80AD2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E22057-1698-401E-93A2-EEF7C84325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6" y="643465"/>
            <a:ext cx="3382638" cy="1370605"/>
          </a:xfrm>
        </p:spPr>
        <p:txBody>
          <a:bodyPr>
            <a:normAutofit/>
          </a:bodyPr>
          <a:lstStyle/>
          <a:p>
            <a:pPr algn="l"/>
            <a:r>
              <a:rPr lang="en-AU" sz="3000"/>
              <a:t>Descriptive Visualization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19ED793-CD55-4FCA-825C-B30D15F94D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6" y="2247153"/>
            <a:ext cx="3358084" cy="3544046"/>
          </a:xfrm>
        </p:spPr>
        <p:txBody>
          <a:bodyPr>
            <a:normAutofit fontScale="77500" lnSpcReduction="20000"/>
          </a:bodyPr>
          <a:lstStyle/>
          <a:p>
            <a:r>
              <a:rPr lang="en-US" sz="1800" dirty="0"/>
              <a:t>We can observe that the chest diameter and height, when converted to logarithmic distribution, are no longer skewed.</a:t>
            </a:r>
          </a:p>
          <a:p>
            <a:r>
              <a:rPr lang="en-US" sz="1800" dirty="0"/>
              <a:t>We will thus use the logarithmic distributions for the two parameters for our analysis.</a:t>
            </a:r>
          </a:p>
          <a:p>
            <a:r>
              <a:rPr lang="en-US" sz="1800" dirty="0"/>
              <a:t>par(</a:t>
            </a:r>
            <a:r>
              <a:rPr lang="en-US" sz="1800" dirty="0" err="1"/>
              <a:t>mfrow</a:t>
            </a:r>
            <a:r>
              <a:rPr lang="en-US" sz="1800" dirty="0"/>
              <a:t>=c(2,2)) </a:t>
            </a:r>
            <a:r>
              <a:rPr lang="en-US" sz="1800" dirty="0" err="1"/>
              <a:t>bdims_filtered$che.di</a:t>
            </a:r>
            <a:r>
              <a:rPr lang="en-US" sz="1800" dirty="0"/>
              <a:t> %&gt;%  hist(main = "Chest Diameter") log(</a:t>
            </a:r>
            <a:r>
              <a:rPr lang="en-US" sz="1800" dirty="0" err="1"/>
              <a:t>bdims_filtered$che.di</a:t>
            </a:r>
            <a:r>
              <a:rPr lang="en-US" sz="1800" dirty="0"/>
              <a:t>) %&gt;%  hist(main = "log(Chest Diameter)") </a:t>
            </a:r>
            <a:r>
              <a:rPr lang="en-US" sz="1800" dirty="0" err="1"/>
              <a:t>bdims_filtered$hgt</a:t>
            </a:r>
            <a:r>
              <a:rPr lang="en-US" sz="1800" dirty="0"/>
              <a:t> %&gt;%  hist(main = "Height")  log(</a:t>
            </a:r>
            <a:r>
              <a:rPr lang="en-US" sz="1800" dirty="0" err="1"/>
              <a:t>bdims_filtered$hgt</a:t>
            </a:r>
            <a:r>
              <a:rPr lang="en-US" sz="1800" dirty="0"/>
              <a:t>)%&gt;% hist(main = "log(Height)")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8941965-0AE7-45D1-B4DE-311BCC268E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5348" y="1235669"/>
            <a:ext cx="6633184" cy="3963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6165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DB456C0-7065-41E7-AD13-1C3FF03B21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AU" dirty="0"/>
              <a:t>Comparison Between Distributions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5E1A86A-7301-4D6A-BB2C-4CCE41A9D2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AU" dirty="0"/>
              <a:t>Log Distribution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C9D5175-434B-491C-9B74-BC818F63F35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AU" dirty="0"/>
              <a:t>Square root Distribution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0579A2E-3564-4A5F-989B-3AFC40B27EC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046163" y="2740451"/>
            <a:ext cx="4764087" cy="2966186"/>
          </a:xfrm>
          <a:prstGeom prst="rect">
            <a:avLst/>
          </a:prstGeom>
        </p:spPr>
      </p:pic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E34171F8-578C-438B-BC06-3C70501A14DB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362700" y="2753863"/>
            <a:ext cx="4779963" cy="2939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8881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6B6234-A9DE-47F5-989C-021E14DA55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Hypothesis Testing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1ABB61D-568E-4127-ADB8-31B515CB3E7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AU" dirty="0"/>
                  <a:t>Hypothesis for the two independent sample test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AU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AU" sz="1800" i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AU" sz="1800" i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AU" sz="1800" i="0">
                        <a:latin typeface="Cambria Math" panose="02040503050406030204" pitchFamily="18" charset="0"/>
                      </a:rPr>
                      <m:t> :</m:t>
                    </m:r>
                    <m:r>
                      <m:rPr>
                        <m:sty m:val="p"/>
                      </m:rPr>
                      <a:rPr lang="en-AU" sz="1800" b="0" i="0" smtClean="0">
                        <a:latin typeface="Cambria Math" panose="02040503050406030204" pitchFamily="18" charset="0"/>
                      </a:rPr>
                      <m:t>The</m:t>
                    </m:r>
                    <m:r>
                      <a:rPr lang="en-AU" sz="18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AU" sz="1800" b="0" i="0" smtClean="0">
                        <a:latin typeface="Cambria Math" panose="02040503050406030204" pitchFamily="18" charset="0"/>
                      </a:rPr>
                      <m:t>data</m:t>
                    </m:r>
                    <m:r>
                      <a:rPr lang="en-AU" sz="18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AU" sz="1800" b="0" i="0" smtClean="0">
                        <a:latin typeface="Cambria Math" panose="02040503050406030204" pitchFamily="18" charset="0"/>
                      </a:rPr>
                      <m:t>does</m:t>
                    </m:r>
                    <m:r>
                      <a:rPr lang="en-AU" sz="18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AU" sz="1800" b="0" i="0" smtClean="0">
                        <a:latin typeface="Cambria Math" panose="02040503050406030204" pitchFamily="18" charset="0"/>
                      </a:rPr>
                      <m:t>not</m:t>
                    </m:r>
                    <m:r>
                      <a:rPr lang="en-AU" sz="18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AU" sz="1800" b="0" i="0" smtClean="0">
                        <a:latin typeface="Cambria Math" panose="02040503050406030204" pitchFamily="18" charset="0"/>
                      </a:rPr>
                      <m:t>fit</m:t>
                    </m:r>
                    <m:r>
                      <a:rPr lang="en-AU" sz="18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AU" sz="1800" b="0" i="0" smtClean="0">
                        <a:latin typeface="Cambria Math" panose="02040503050406030204" pitchFamily="18" charset="0"/>
                      </a:rPr>
                      <m:t>the</m:t>
                    </m:r>
                    <m:r>
                      <a:rPr lang="en-AU" sz="18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AU" sz="1800" b="0" i="0" smtClean="0">
                        <a:latin typeface="Cambria Math" panose="02040503050406030204" pitchFamily="18" charset="0"/>
                      </a:rPr>
                      <m:t>linear</m:t>
                    </m:r>
                    <m:r>
                      <a:rPr lang="en-AU" sz="18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AU" sz="1800" b="0" i="0" smtClean="0">
                        <a:latin typeface="Cambria Math" panose="02040503050406030204" pitchFamily="18" charset="0"/>
                      </a:rPr>
                      <m:t>regression</m:t>
                    </m:r>
                    <m:r>
                      <a:rPr lang="en-AU" sz="18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AU" sz="1800" b="0" i="0" smtClean="0">
                        <a:latin typeface="Cambria Math" panose="02040503050406030204" pitchFamily="18" charset="0"/>
                      </a:rPr>
                      <m:t>model</m:t>
                    </m:r>
                  </m:oMath>
                </a14:m>
                <a:endParaRPr lang="en-AU" sz="1800" b="0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AU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AU" sz="1800" i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AU" sz="1800" i="0">
                            <a:latin typeface="Cambria Math" panose="02040503050406030204" pitchFamily="18" charset="0"/>
                          </a:rPr>
                          <m:t>A</m:t>
                        </m:r>
                      </m:sub>
                    </m:sSub>
                    <m:r>
                      <a:rPr lang="en-AU" sz="1800" b="0" i="0" smtClean="0">
                        <a:latin typeface="Cambria Math" panose="02040503050406030204" pitchFamily="18" charset="0"/>
                      </a:rPr>
                      <m:t> :</m:t>
                    </m:r>
                    <m:r>
                      <m:rPr>
                        <m:sty m:val="p"/>
                      </m:rPr>
                      <a:rPr lang="en-AU" sz="1800" b="0" i="0" smtClean="0">
                        <a:latin typeface="Cambria Math" panose="02040503050406030204" pitchFamily="18" charset="0"/>
                      </a:rPr>
                      <m:t>The</m:t>
                    </m:r>
                    <m:r>
                      <a:rPr lang="en-AU" sz="18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AU" sz="1800" b="0" i="0" smtClean="0">
                        <a:latin typeface="Cambria Math" panose="02040503050406030204" pitchFamily="18" charset="0"/>
                      </a:rPr>
                      <m:t>data</m:t>
                    </m:r>
                    <m:r>
                      <a:rPr lang="en-AU" sz="18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AU" sz="1800" b="0" i="0" smtClean="0">
                        <a:latin typeface="Cambria Math" panose="02040503050406030204" pitchFamily="18" charset="0"/>
                      </a:rPr>
                      <m:t>fits</m:t>
                    </m:r>
                    <m:r>
                      <a:rPr lang="en-AU" sz="18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AU" sz="1800" b="0" i="0" smtClean="0">
                        <a:latin typeface="Cambria Math" panose="02040503050406030204" pitchFamily="18" charset="0"/>
                      </a:rPr>
                      <m:t>the</m:t>
                    </m:r>
                    <m:r>
                      <a:rPr lang="en-AU" sz="18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AU" sz="1800" b="0" i="0" smtClean="0">
                        <a:latin typeface="Cambria Math" panose="02040503050406030204" pitchFamily="18" charset="0"/>
                      </a:rPr>
                      <m:t>linear</m:t>
                    </m:r>
                    <m:r>
                      <a:rPr lang="en-AU" sz="18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AU" sz="1800" b="0" i="0" smtClean="0">
                        <a:latin typeface="Cambria Math" panose="02040503050406030204" pitchFamily="18" charset="0"/>
                      </a:rPr>
                      <m:t>regression</m:t>
                    </m:r>
                    <m:r>
                      <a:rPr lang="en-AU" sz="18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AU" sz="1800" b="0" i="0" smtClean="0">
                        <a:latin typeface="Cambria Math" panose="02040503050406030204" pitchFamily="18" charset="0"/>
                      </a:rPr>
                      <m:t>model</m:t>
                    </m:r>
                  </m:oMath>
                </a14:m>
                <a:endParaRPr lang="en-AU" sz="1800" dirty="0"/>
              </a:p>
              <a:p>
                <a:r>
                  <a:rPr lang="en-AU" sz="1800" dirty="0"/>
                  <a:t>The overall model is tested using the F test.</a:t>
                </a:r>
              </a:p>
              <a:p>
                <a:pPr marL="0" indent="0">
                  <a:buNone/>
                </a:pPr>
                <a:r>
                  <a:rPr lang="en-AU" dirty="0"/>
                  <a:t>Assumptions</a:t>
                </a:r>
              </a:p>
              <a:p>
                <a:pPr indent="-342900">
                  <a:buFont typeface="+mj-lt"/>
                  <a:buAutoNum type="arabicPeriod"/>
                </a:pPr>
                <a:r>
                  <a:rPr lang="en-US" sz="1800" dirty="0"/>
                  <a:t>Independence (check research design)</a:t>
                </a:r>
              </a:p>
              <a:p>
                <a:pPr indent="-342900">
                  <a:buFont typeface="+mj-lt"/>
                  <a:buAutoNum type="arabicPeriod"/>
                </a:pPr>
                <a:r>
                  <a:rPr lang="en-US" sz="1800" dirty="0"/>
                  <a:t>Linearity (check scatter plot)</a:t>
                </a:r>
              </a:p>
              <a:p>
                <a:pPr indent="-342900">
                  <a:buFont typeface="+mj-lt"/>
                  <a:buAutoNum type="arabicPeriod"/>
                </a:pPr>
                <a:r>
                  <a:rPr lang="en-US" sz="1800" dirty="0"/>
                  <a:t>Normality of residuals (check after model is ﬁtted)</a:t>
                </a:r>
              </a:p>
              <a:p>
                <a:pPr indent="-342900">
                  <a:buFont typeface="+mj-lt"/>
                  <a:buAutoNum type="arabicPeriod"/>
                </a:pPr>
                <a:r>
                  <a:rPr lang="en-US" sz="1800" dirty="0"/>
                  <a:t>Homoscedasticity (check after model is ﬁtted)</a:t>
                </a:r>
              </a:p>
              <a:p>
                <a:endParaRPr lang="en-AU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1ABB61D-568E-4127-ADB8-31B515CB3E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586026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Arial Nova">
      <a:majorFont>
        <a:latin typeface="Arial Nova Light"/>
        <a:ea typeface=""/>
        <a:cs typeface=""/>
      </a:majorFont>
      <a:minorFont>
        <a:latin typeface="Arial Nova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7E70FC5-1855-47AB-8CE1-CB3C873A898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30CB38EC-895A-4F8F-8F75-E263501ABB5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560E646-30AD-4BA0-97EA-A7A07DF5499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1362</Words>
  <Application>Microsoft Office PowerPoint</Application>
  <PresentationFormat>Widescreen</PresentationFormat>
  <Paragraphs>118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 Nova</vt:lpstr>
      <vt:lpstr>Arial Nova Light</vt:lpstr>
      <vt:lpstr>Cambria Math</vt:lpstr>
      <vt:lpstr>Wingdings 2</vt:lpstr>
      <vt:lpstr>SlateVTI</vt:lpstr>
      <vt:lpstr>Comparison of Human Chest Diameter and Height</vt:lpstr>
      <vt:lpstr>Introduction</vt:lpstr>
      <vt:lpstr>Problem Statement</vt:lpstr>
      <vt:lpstr>Data Collection and Preparation</vt:lpstr>
      <vt:lpstr>Descriptive Visualization</vt:lpstr>
      <vt:lpstr>Descriptive Visualization</vt:lpstr>
      <vt:lpstr>Descriptive Visualization</vt:lpstr>
      <vt:lpstr>Comparison Between Distributions</vt:lpstr>
      <vt:lpstr>Hypothesis Testing</vt:lpstr>
      <vt:lpstr>Linear Regression Testing</vt:lpstr>
      <vt:lpstr>Linear Regression Testing</vt:lpstr>
      <vt:lpstr>Hypothesis Testing for Coefficients</vt:lpstr>
      <vt:lpstr>Hypothesis Testing for Coefficients</vt:lpstr>
      <vt:lpstr>Error Residual</vt:lpstr>
      <vt:lpstr>Testing Assumptions</vt:lpstr>
      <vt:lpstr>Testing Assumptions</vt:lpstr>
      <vt:lpstr>Regression Coefficient</vt:lpstr>
      <vt:lpstr>Regression Test Summary</vt:lpstr>
      <vt:lpstr>Discussion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2020-05-23T10:58:06Z</dcterms:created>
  <dcterms:modified xsi:type="dcterms:W3CDTF">2021-06-30T07:40:11Z</dcterms:modified>
</cp:coreProperties>
</file>